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148752-3DA5-46FF-BFA2-FB92BA687490}" type="datetimeFigureOut">
              <a:rPr lang="en-US" smtClean="0"/>
              <a:pPr/>
              <a:t>10/16/2012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E972BE-CBF1-4F4E-A1FC-88B45A21D2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hyperlink" Target="http://sr.wikipedia.org/wiki/%D0%94%D0%B0%D1%82%D0%BE%D1%82%D0%B5%D0%BA%D0%B0:Mg,12.jpg" TargetMode="External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0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4.wav"/><Relationship Id="rId4" Type="http://schemas.openxmlformats.org/officeDocument/2006/relationships/image" Target="../media/image3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hyperlink" Target="http://sr.wikipedia.org/wiki/%D0%94%D0%B0%D1%82%D0%BE%D1%82%D0%B5%D0%BA%D0%B0:BerylUSGOV.jpg" TargetMode="External"/><Relationship Id="rId3" Type="http://schemas.openxmlformats.org/officeDocument/2006/relationships/hyperlink" Target="http://sr.wikipedia.org/wiki/%D0%94%D0%B0%D1%82%D0%BE%D1%82%D0%B5%D0%BA%D0%B0:Aquamarin_cut.jpg" TargetMode="External"/><Relationship Id="rId7" Type="http://schemas.openxmlformats.org/officeDocument/2006/relationships/hyperlink" Target="http://sr.wikipedia.org/wiki/%D0%94%D0%B0%D1%82%D0%BE%D1%82%D0%B5%D0%BA%D0%B0:Apatite_Canada.jpg" TargetMode="External"/><Relationship Id="rId12" Type="http://schemas.openxmlformats.org/officeDocument/2006/relationships/image" Target="../media/image18.jpeg"/><Relationship Id="rId1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jpeg"/><Relationship Id="rId1" Type="http://schemas.openxmlformats.org/officeDocument/2006/relationships/audio" Target="../media/audio3.wav"/><Relationship Id="rId6" Type="http://schemas.openxmlformats.org/officeDocument/2006/relationships/image" Target="../media/image15.jpeg"/><Relationship Id="rId11" Type="http://schemas.openxmlformats.org/officeDocument/2006/relationships/hyperlink" Target="http://sr.wikipedia.org/wiki/%D0%94%D0%B0%D1%82%D0%BE%D1%82%D0%B5%D0%BA%D0%B0:GipsitaEZ.jpg" TargetMode="External"/><Relationship Id="rId5" Type="http://schemas.openxmlformats.org/officeDocument/2006/relationships/hyperlink" Target="http://sr.wikipedia.org/wiki/%D0%94%D0%B0%D1%82%D0%BE%D1%82%D0%B5%D0%BA%D0%B0:Beryl09.jpg" TargetMode="External"/><Relationship Id="rId15" Type="http://schemas.openxmlformats.org/officeDocument/2006/relationships/hyperlink" Target="http://sr.wikipedia.org/wiki/%D0%94%D0%B0%D1%82%D0%BE%D1%82%D0%B5%D0%BA%D0%B0:Beryl.jpg" TargetMode="External"/><Relationship Id="rId10" Type="http://schemas.openxmlformats.org/officeDocument/2006/relationships/image" Target="../media/image17.jpeg"/><Relationship Id="rId4" Type="http://schemas.openxmlformats.org/officeDocument/2006/relationships/image" Target="../media/image14.jpeg"/><Relationship Id="rId9" Type="http://schemas.openxmlformats.org/officeDocument/2006/relationships/hyperlink" Target="http://sr.wikipedia.org/wiki/%D0%94%D0%B0%D1%82%D0%BE%D1%82%D0%B5%D0%BA%D0%B0:Roses_des_Sables_Tunisie.jpg" TargetMode="External"/><Relationship Id="rId1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hyperlink" Target="http://sr.wikipedia.org/wiki/%D0%94%D0%B0%D1%82%D0%BE%D1%82%D0%B5%D0%BA%D0%B0:Dolomite09.jpg" TargetMode="External"/><Relationship Id="rId7" Type="http://schemas.openxmlformats.org/officeDocument/2006/relationships/hyperlink" Target="http://sr.wikipedia.org/wiki/%D0%94%D0%B0%D1%82%D0%BE%D1%82%D0%B5%D0%BA%D0%B0:Calcit_1.jpg" TargetMode="External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6" Type="http://schemas.openxmlformats.org/officeDocument/2006/relationships/image" Target="../media/image23.jpeg"/><Relationship Id="rId11" Type="http://schemas.openxmlformats.org/officeDocument/2006/relationships/image" Target="../media/image26.jpeg"/><Relationship Id="rId5" Type="http://schemas.openxmlformats.org/officeDocument/2006/relationships/hyperlink" Target="http://sr.wikipedia.org/wiki/%D0%94%D0%B0%D1%82%D0%BE%D1%82%D0%B5%D0%BA%D0%B0:Asbestos_with_muscovite.jpg" TargetMode="External"/><Relationship Id="rId10" Type="http://schemas.openxmlformats.org/officeDocument/2006/relationships/image" Target="../media/image25.jpeg"/><Relationship Id="rId4" Type="http://schemas.openxmlformats.org/officeDocument/2006/relationships/image" Target="../media/image22.jpeg"/><Relationship Id="rId9" Type="http://schemas.openxmlformats.org/officeDocument/2006/relationships/hyperlink" Target="http://sr.wikipedia.org/wiki/%D0%94%D0%B0%D1%82%D0%BE%D1%82%D0%B5%D0%BA%D0%B0:Aragonite_2_Enguidanos.jp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13" Type="http://schemas.openxmlformats.org/officeDocument/2006/relationships/image" Target="../media/image34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9.jpeg"/><Relationship Id="rId12" Type="http://schemas.openxmlformats.org/officeDocument/2006/relationships/image" Target="../media/image33.png"/><Relationship Id="rId2" Type="http://schemas.openxmlformats.org/officeDocument/2006/relationships/audio" Target="../media/audio5.wav"/><Relationship Id="rId1" Type="http://schemas.openxmlformats.org/officeDocument/2006/relationships/tags" Target="../tags/tag1.xml"/><Relationship Id="rId6" Type="http://schemas.openxmlformats.org/officeDocument/2006/relationships/hyperlink" Target="http://sr.wikipedia.org/wiki/%D0%94%D0%B0%D1%82%D0%BE%D1%82%D0%B5%D0%BA%D0%B0:Tausonite.jpg" TargetMode="External"/><Relationship Id="rId11" Type="http://schemas.openxmlformats.org/officeDocument/2006/relationships/image" Target="../media/image32.jpeg"/><Relationship Id="rId5" Type="http://schemas.openxmlformats.org/officeDocument/2006/relationships/image" Target="../media/image28.jpeg"/><Relationship Id="rId10" Type="http://schemas.openxmlformats.org/officeDocument/2006/relationships/image" Target="../media/image31.jpeg"/><Relationship Id="rId4" Type="http://schemas.openxmlformats.org/officeDocument/2006/relationships/hyperlink" Target="http://sr.wikipedia.org/wiki/%D0%94%D0%B0%D1%82%D0%BE%D1%82%D0%B5%D0%BA%D0%B0:Barite_HMNH1.jpg" TargetMode="External"/><Relationship Id="rId9" Type="http://schemas.openxmlformats.org/officeDocument/2006/relationships/hyperlink" Target="http://sr.wikipedia.org/wiki/%D0%94%D0%B0%D1%82%D0%BE%D1%82%D0%B5%D0%BA%D0%B0:Gachala_Emerald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8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9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42853"/>
            <a:ext cx="8101042" cy="1000131"/>
          </a:xfrm>
        </p:spPr>
        <p:txBody>
          <a:bodyPr/>
          <a:lstStyle/>
          <a:p>
            <a:pPr algn="l"/>
            <a:r>
              <a:rPr lang="sr-Latn-RS" dirty="0" smtClean="0"/>
              <a:t>ZEMNOALKALNI METALI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9001156" cy="5857892"/>
          </a:xfrm>
        </p:spPr>
        <p:txBody>
          <a:bodyPr>
            <a:normAutofit/>
          </a:bodyPr>
          <a:lstStyle/>
          <a:p>
            <a:pPr algn="l"/>
            <a:r>
              <a:rPr lang="sr-Latn-RS" dirty="0" smtClean="0"/>
              <a:t>Be-berilijum</a:t>
            </a:r>
          </a:p>
          <a:p>
            <a:pPr algn="l"/>
            <a:endParaRPr lang="sr-Latn-RS" dirty="0"/>
          </a:p>
          <a:p>
            <a:pPr algn="l"/>
            <a:r>
              <a:rPr lang="sr-Latn-RS" dirty="0" smtClean="0"/>
              <a:t>Mg-magnezijum</a:t>
            </a:r>
          </a:p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Ca-kalcijum</a:t>
            </a:r>
          </a:p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Sr-stroncijum</a:t>
            </a:r>
          </a:p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Ba-barijum</a:t>
            </a:r>
          </a:p>
          <a:p>
            <a:pPr algn="l"/>
            <a:endParaRPr lang="sr-Latn-RS" dirty="0" smtClean="0"/>
          </a:p>
          <a:p>
            <a:pPr algn="l"/>
            <a:r>
              <a:rPr lang="sr-Latn-RS" dirty="0" smtClean="0"/>
              <a:t>Ra-radijum</a:t>
            </a:r>
            <a:endParaRPr lang="en-US" dirty="0"/>
          </a:p>
        </p:txBody>
      </p:sp>
      <p:pic>
        <p:nvPicPr>
          <p:cNvPr id="13314" name="Picture 2" descr="http://www.jkgaleb.hr/_Upload/SmallImages/2011_03_30_radioaktivnost_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6072206"/>
            <a:ext cx="476234" cy="436821"/>
          </a:xfrm>
          <a:prstGeom prst="rect">
            <a:avLst/>
          </a:prstGeom>
          <a:noFill/>
        </p:spPr>
      </p:pic>
      <p:pic>
        <p:nvPicPr>
          <p:cNvPr id="6" name="Picture 5" descr="Mg,12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3020" y="1857364"/>
            <a:ext cx="276098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http://t1.gstatic.com/images?q=tbn:ANd9GcRwiuBQYi3Zy-jscpRNu6SQ6xnh16tw9YOiGM4afa1bJB0s3RN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72364" y="142852"/>
            <a:ext cx="1571636" cy="1571636"/>
          </a:xfrm>
          <a:prstGeom prst="rect">
            <a:avLst/>
          </a:prstGeom>
          <a:noFill/>
        </p:spPr>
      </p:pic>
      <p:pic>
        <p:nvPicPr>
          <p:cNvPr id="27650" name="Picture 2" descr="http://upload.wikimedia.org/wikipedia/commons/thumb/9/96/Calcium_unter_Argon_Schutzgasatmosph%C3%A4re.jpg/220px-Calcium_unter_Argon_Schutzgasatmosph%C3%A4r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00826" y="3429000"/>
            <a:ext cx="2428892" cy="1600862"/>
          </a:xfrm>
          <a:prstGeom prst="rect">
            <a:avLst/>
          </a:prstGeom>
          <a:noFill/>
        </p:spPr>
      </p:pic>
      <p:pic>
        <p:nvPicPr>
          <p:cNvPr id="27652" name="Picture 4" descr="http://upload.wikimedia.org/wikipedia/commons/thumb/1/16/Barium_unter_Argon_Schutzgas_Atmosph%C3%A4re.jpg/220px-Barium_unter_Argon_Schutzgas_Atmosph%C3%A4re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57950" y="5143512"/>
            <a:ext cx="2701246" cy="1571636"/>
          </a:xfrm>
          <a:prstGeom prst="rect">
            <a:avLst/>
          </a:prstGeom>
          <a:noFill/>
        </p:spPr>
      </p:pic>
      <p:pic>
        <p:nvPicPr>
          <p:cNvPr id="27654" name="Picture 6" descr="http://periodictable.com/Samples/038.5/s9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286248" y="4000504"/>
            <a:ext cx="1962140" cy="1962140"/>
          </a:xfrm>
          <a:prstGeom prst="rect">
            <a:avLst/>
          </a:prstGeom>
          <a:noFill/>
        </p:spPr>
      </p:pic>
      <p:pic>
        <p:nvPicPr>
          <p:cNvPr id="15" name="~PP1427.WAV">
            <a:hlinkClick r:id="" action="ppaction://media"/>
          </p:cNvPr>
          <p:cNvPicPr>
            <a:picLocks noRot="1" noChangeAspect="1"/>
          </p:cNvPicPr>
          <p:nvPr>
            <a:wavAudioFile r:embed="rId1" name="~PP1427.WAV"/>
          </p:nvPr>
        </p:nvPicPr>
        <p:blipFill>
          <a:blip r:embed="rId10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  <p:pic>
        <p:nvPicPr>
          <p:cNvPr id="16" name="Picture 15" descr="radijum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643174" y="5072074"/>
            <a:ext cx="1428760" cy="16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sr-Latn-RS" dirty="0" smtClean="0"/>
              <a:t>Jonske veze metala II grupe su jače od veza metala I grupe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</a:t>
            </a:r>
            <a:r>
              <a:rPr lang="sr-Latn-RS" dirty="0" smtClean="0"/>
              <a:t>vi oksidi su baznog karaktera osim BeO</a:t>
            </a:r>
          </a:p>
          <a:p>
            <a:pPr>
              <a:buFont typeface="Wingdings" pitchFamily="2" charset="2"/>
              <a:buChar char="v"/>
            </a:pPr>
            <a:r>
              <a:rPr lang="sr-Latn-RS" dirty="0" smtClean="0"/>
              <a:t>Karbonati, sulfati i fosfati su praktično nerastvorni</a:t>
            </a:r>
          </a:p>
          <a:p>
            <a:pPr>
              <a:buFont typeface="Wingdings" pitchFamily="2" charset="2"/>
              <a:buChar char="v"/>
            </a:pPr>
            <a:r>
              <a:rPr lang="sr-Latn-RS" dirty="0" smtClean="0"/>
              <a:t>Karbonati se mogu termički razložiti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en-US" dirty="0" smtClean="0"/>
              <a:t>J</a:t>
            </a:r>
            <a:r>
              <a:rPr lang="sr-Latn-RS" dirty="0" smtClean="0"/>
              <a:t>edinjenja metala II grupe</a:t>
            </a:r>
            <a:endParaRPr lang="en-US" dirty="0"/>
          </a:p>
        </p:txBody>
      </p:sp>
      <p:pic>
        <p:nvPicPr>
          <p:cNvPr id="4" name="~PP2607.WAV">
            <a:hlinkClick r:id="" action="ppaction://media"/>
          </p:cNvPr>
          <p:cNvPicPr>
            <a:picLocks noRot="1" noChangeAspect="1"/>
          </p:cNvPicPr>
          <p:nvPr>
            <a:wavAudioFile r:embed="rId1" name="~PP2607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001156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      HIDRIDI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J</a:t>
            </a:r>
            <a:r>
              <a:rPr lang="sr-Latn-RS" dirty="0" smtClean="0"/>
              <a:t>onska jedinjenja, baznog karaktera osim Be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sr-Latn-RS" baseline="-25000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koji grdi kovalentne hidride (sp hibridizovane</a:t>
            </a:r>
          </a:p>
          <a:p>
            <a:pPr>
              <a:buNone/>
            </a:pPr>
            <a:r>
              <a:rPr lang="sr-Latn-RS" dirty="0" smtClean="0"/>
              <a:t>  orbitale)</a:t>
            </a:r>
          </a:p>
          <a:p>
            <a:pPr>
              <a:buNone/>
            </a:pPr>
            <a:r>
              <a:rPr lang="sr-Latn-RS" dirty="0" smtClean="0"/>
              <a:t>  </a:t>
            </a:r>
            <a:r>
              <a:rPr lang="en-US" dirty="0" smtClean="0"/>
              <a:t>CaH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sr-Latn-RS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-&gt; Ca(OH)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sr-Latn-RS" dirty="0" smtClean="0"/>
              <a:t>+2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     OKSIDI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</a:t>
            </a:r>
            <a:r>
              <a:rPr lang="sr-Latn-RS" dirty="0" smtClean="0"/>
              <a:t>vi osim BeO su baznog karatera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</a:t>
            </a:r>
            <a:r>
              <a:rPr lang="sr-Latn-RS" dirty="0" smtClean="0"/>
              <a:t>astvorljivost oksida raste od BeO ka BaO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</a:t>
            </a:r>
            <a:r>
              <a:rPr lang="sr-Latn-RS" dirty="0" smtClean="0"/>
              <a:t>eakcije rastvaranja oksida u vodi su praćene oslobađanjem toplote</a:t>
            </a:r>
          </a:p>
          <a:p>
            <a:pPr>
              <a:buNone/>
            </a:pPr>
            <a:r>
              <a:rPr lang="sr-Latn-RS" dirty="0" smtClean="0"/>
              <a:t>   </a:t>
            </a:r>
            <a:r>
              <a:rPr lang="en-US" dirty="0" smtClean="0"/>
              <a:t>Ca</a:t>
            </a:r>
            <a:r>
              <a:rPr lang="sr-Latn-RS" dirty="0" smtClean="0"/>
              <a:t>O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-&gt; Ca(OH)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 SrO + 2HBr → SrBr</a:t>
            </a:r>
            <a:r>
              <a:rPr lang="sr-Latn-RS" baseline="-25000" dirty="0" smtClean="0"/>
              <a:t>2</a:t>
            </a:r>
            <a:r>
              <a:rPr lang="sr-Latn-RS" dirty="0" smtClean="0"/>
              <a:t> +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endParaRPr lang="en-US" dirty="0"/>
          </a:p>
        </p:txBody>
      </p:sp>
      <p:pic>
        <p:nvPicPr>
          <p:cNvPr id="4" name="~PP3187.WAV">
            <a:hlinkClick r:id="" action="ppaction://media"/>
          </p:cNvPr>
          <p:cNvPicPr>
            <a:picLocks noRot="1" noChangeAspect="1"/>
          </p:cNvPicPr>
          <p:nvPr>
            <a:wavAudioFile r:embed="rId1" name="~PP3187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/>
          <a:lstStyle/>
          <a:p>
            <a:pPr>
              <a:buNone/>
            </a:pPr>
            <a:r>
              <a:rPr lang="sr-Latn-RS" dirty="0" smtClean="0"/>
              <a:t>KALCIJUM OKSID (KREČ)</a:t>
            </a:r>
          </a:p>
          <a:p>
            <a:pPr>
              <a:buNone/>
            </a:pPr>
            <a:r>
              <a:rPr lang="en-US" dirty="0" smtClean="0"/>
              <a:t>N</a:t>
            </a:r>
            <a:r>
              <a:rPr lang="sr-Latn-RS" dirty="0" smtClean="0"/>
              <a:t>astaje prženjem kalcijum karbonata </a:t>
            </a:r>
          </a:p>
          <a:p>
            <a:pPr>
              <a:buNone/>
            </a:pPr>
            <a:r>
              <a:rPr lang="sr-Latn-RS" dirty="0" smtClean="0"/>
              <a:t>CaCO</a:t>
            </a:r>
            <a:r>
              <a:rPr lang="sr-Latn-RS" baseline="-25000" dirty="0" smtClean="0"/>
              <a:t>3</a:t>
            </a:r>
            <a:r>
              <a:rPr lang="sr-Latn-RS" dirty="0" smtClean="0"/>
              <a:t> → CaO + CO</a:t>
            </a:r>
            <a:r>
              <a:rPr lang="sr-Latn-RS" baseline="-25000" dirty="0" smtClean="0"/>
              <a:t>2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MAGNEZIJUM OKSID- BELA MAGNEZIJA</a:t>
            </a:r>
          </a:p>
          <a:p>
            <a:pPr>
              <a:buNone/>
            </a:pPr>
            <a:r>
              <a:rPr lang="sr-Latn-RS" dirty="0" smtClean="0"/>
              <a:t>Dobija se: </a:t>
            </a:r>
          </a:p>
          <a:p>
            <a:pPr>
              <a:buNone/>
            </a:pPr>
            <a:r>
              <a:rPr lang="sr-Latn-RS" dirty="0" smtClean="0"/>
              <a:t>1. prženjem magnezita(MgCO</a:t>
            </a:r>
            <a:r>
              <a:rPr lang="sr-Latn-RS" baseline="-25000" dirty="0" smtClean="0"/>
              <a:t>3</a:t>
            </a:r>
            <a:r>
              <a:rPr lang="sr-Latn-RS" dirty="0" smtClean="0"/>
              <a:t>)</a:t>
            </a:r>
          </a:p>
          <a:p>
            <a:pPr>
              <a:buNone/>
            </a:pPr>
            <a:r>
              <a:rPr lang="sr-Latn-RS" dirty="0" smtClean="0"/>
              <a:t>2. termičkim razlaganjem nitrata</a:t>
            </a:r>
          </a:p>
          <a:p>
            <a:pPr>
              <a:buNone/>
            </a:pPr>
            <a:r>
              <a:rPr lang="sr-Latn-RS" dirty="0" smtClean="0"/>
              <a:t>Mg(NO</a:t>
            </a:r>
            <a:r>
              <a:rPr lang="sr-Latn-RS" baseline="-25000" dirty="0" smtClean="0"/>
              <a:t>3</a:t>
            </a:r>
            <a:r>
              <a:rPr lang="sr-Latn-RS" dirty="0" smtClean="0"/>
              <a:t>)</a:t>
            </a:r>
            <a:r>
              <a:rPr lang="sr-Latn-RS" baseline="-25000" dirty="0" smtClean="0"/>
              <a:t>2</a:t>
            </a:r>
            <a:r>
              <a:rPr lang="sr-Latn-RS" dirty="0" smtClean="0"/>
              <a:t>→ MgO + O</a:t>
            </a:r>
            <a:r>
              <a:rPr lang="sr-Latn-RS" baseline="-25000" dirty="0" smtClean="0"/>
              <a:t>2</a:t>
            </a:r>
            <a:r>
              <a:rPr lang="sr-Latn-RS" dirty="0" smtClean="0"/>
              <a:t>+ N</a:t>
            </a:r>
            <a:r>
              <a:rPr lang="sr-Latn-RS" baseline="-25000" dirty="0" smtClean="0"/>
              <a:t>2</a:t>
            </a:r>
            <a:r>
              <a:rPr lang="sr-Latn-RS" dirty="0" smtClean="0"/>
              <a:t>O</a:t>
            </a:r>
            <a:r>
              <a:rPr lang="sr-Latn-RS" baseline="-25000" dirty="0" smtClean="0"/>
              <a:t>3</a:t>
            </a:r>
          </a:p>
          <a:p>
            <a:pPr>
              <a:buNone/>
            </a:pPr>
            <a:r>
              <a:rPr lang="en-US" dirty="0" smtClean="0"/>
              <a:t>U</a:t>
            </a:r>
            <a:r>
              <a:rPr lang="sr-Latn-RS" dirty="0" smtClean="0"/>
              <a:t>potreba: </a:t>
            </a:r>
          </a:p>
          <a:p>
            <a:pPr>
              <a:buNone/>
            </a:pPr>
            <a:r>
              <a:rPr lang="en-US" dirty="0" smtClean="0"/>
              <a:t>K</a:t>
            </a:r>
            <a:r>
              <a:rPr lang="sr-Latn-RS" dirty="0" smtClean="0"/>
              <a:t>reč u građevinarstu,MgO za izradu vatrostalnog</a:t>
            </a:r>
          </a:p>
          <a:p>
            <a:pPr>
              <a:buNone/>
            </a:pPr>
            <a:r>
              <a:rPr lang="sr-Latn-RS" dirty="0" smtClean="0"/>
              <a:t>posuđa i specijalnih opeka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baseline="-25000" dirty="0" smtClean="0"/>
          </a:p>
        </p:txBody>
      </p:sp>
      <p:pic>
        <p:nvPicPr>
          <p:cNvPr id="4" name="~PP2776.WAV">
            <a:hlinkClick r:id="" action="ppaction://media"/>
          </p:cNvPr>
          <p:cNvPicPr>
            <a:picLocks noRot="1" noChangeAspect="1"/>
          </p:cNvPicPr>
          <p:nvPr>
            <a:wavAudioFile r:embed="rId1" name="~PP2776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dirty="0" smtClean="0"/>
              <a:t>   HIDROKSIDI</a:t>
            </a:r>
          </a:p>
          <a:p>
            <a:pPr>
              <a:buNone/>
            </a:pPr>
            <a:r>
              <a:rPr lang="en-US" dirty="0" smtClean="0"/>
              <a:t>S</a:t>
            </a:r>
            <a:r>
              <a:rPr lang="sr-Latn-RS" dirty="0" smtClean="0"/>
              <a:t>labo </a:t>
            </a:r>
            <a:r>
              <a:rPr lang="sr-Latn-RS" dirty="0" smtClean="0"/>
              <a:t>rastvorni u vodi od hidroksida prve grupe,</a:t>
            </a:r>
          </a:p>
          <a:p>
            <a:pPr>
              <a:buNone/>
            </a:pPr>
            <a:r>
              <a:rPr lang="sr-Latn-RS" dirty="0" smtClean="0"/>
              <a:t>jake baze,sa porastom rednog broja raste i jačina</a:t>
            </a:r>
          </a:p>
          <a:p>
            <a:pPr>
              <a:buNone/>
            </a:pPr>
            <a:r>
              <a:rPr lang="sr-Latn-RS" dirty="0" smtClean="0"/>
              <a:t>baze, Be(OH)</a:t>
            </a:r>
            <a:r>
              <a:rPr lang="sr-Latn-RS" baseline="-25000" dirty="0" smtClean="0"/>
              <a:t>2</a:t>
            </a:r>
            <a:r>
              <a:rPr lang="sr-Latn-RS" dirty="0" smtClean="0"/>
              <a:t> amfoteran, Mg(OH)</a:t>
            </a:r>
            <a:r>
              <a:rPr lang="sr-Latn-RS" baseline="-25000" dirty="0" smtClean="0"/>
              <a:t>2</a:t>
            </a:r>
            <a:r>
              <a:rPr lang="sr-Latn-RS" dirty="0" smtClean="0"/>
              <a:t> slabije bazan </a:t>
            </a:r>
          </a:p>
          <a:p>
            <a:pPr>
              <a:buNone/>
            </a:pPr>
            <a:r>
              <a:rPr lang="sr-Latn-RS" dirty="0" smtClean="0"/>
              <a:t>Ba(OH)</a:t>
            </a:r>
            <a:r>
              <a:rPr lang="sr-Latn-RS" baseline="-25000" dirty="0" smtClean="0"/>
              <a:t>2 </a:t>
            </a:r>
            <a:r>
              <a:rPr lang="sr-Latn-RS" dirty="0" smtClean="0"/>
              <a:t>→ Ba</a:t>
            </a:r>
            <a:r>
              <a:rPr lang="sr-Latn-RS" baseline="30000" dirty="0" smtClean="0"/>
              <a:t>2+</a:t>
            </a:r>
            <a:r>
              <a:rPr lang="sr-Latn-RS" baseline="-25000" dirty="0" smtClean="0"/>
              <a:t>(aq) </a:t>
            </a:r>
            <a:r>
              <a:rPr lang="sr-Latn-RS" dirty="0" smtClean="0"/>
              <a:t>+ 2 OH</a:t>
            </a:r>
            <a:r>
              <a:rPr lang="sr-Latn-RS" baseline="30000" dirty="0" smtClean="0"/>
              <a:t>-</a:t>
            </a:r>
            <a:r>
              <a:rPr lang="sr-Latn-RS" baseline="-25000" dirty="0" smtClean="0"/>
              <a:t>(aq) 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CaO +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sr-Latn-RS" dirty="0" smtClean="0"/>
              <a:t> → Ca(OH)</a:t>
            </a:r>
            <a:r>
              <a:rPr lang="sr-Latn-RS" baseline="-25000" dirty="0" smtClean="0"/>
              <a:t>2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Ca(OH)</a:t>
            </a:r>
            <a:r>
              <a:rPr lang="sr-Latn-RS" baseline="-25000" dirty="0" smtClean="0"/>
              <a:t>2</a:t>
            </a:r>
            <a:r>
              <a:rPr lang="sr-Latn-RS" dirty="0" smtClean="0"/>
              <a:t> + 2HCl → CaCl</a:t>
            </a:r>
            <a:r>
              <a:rPr lang="sr-Latn-RS" baseline="-25000" dirty="0" smtClean="0"/>
              <a:t>2 </a:t>
            </a:r>
            <a:r>
              <a:rPr lang="sr-Latn-RS" dirty="0" smtClean="0"/>
              <a:t>+ 2H</a:t>
            </a:r>
            <a:r>
              <a:rPr lang="sr-Latn-RS" baseline="-25000" dirty="0" smtClean="0"/>
              <a:t>2</a:t>
            </a:r>
            <a:r>
              <a:rPr lang="sr-Latn-RS" dirty="0" smtClean="0"/>
              <a:t>O</a:t>
            </a:r>
          </a:p>
          <a:p>
            <a:pPr>
              <a:buNone/>
            </a:pPr>
            <a:r>
              <a:rPr lang="sr-Latn-RS" dirty="0" smtClean="0"/>
              <a:t>                          </a:t>
            </a:r>
            <a:r>
              <a:rPr lang="sr-Latn-RS" baseline="30000" dirty="0" smtClean="0"/>
              <a:t>neutralna so</a:t>
            </a:r>
          </a:p>
          <a:p>
            <a:pPr>
              <a:buNone/>
            </a:pPr>
            <a:r>
              <a:rPr lang="sr-Latn-RS" dirty="0" smtClean="0"/>
              <a:t>Ca(OH)</a:t>
            </a:r>
            <a:r>
              <a:rPr lang="sr-Latn-RS" baseline="-25000" dirty="0" smtClean="0"/>
              <a:t>2</a:t>
            </a:r>
            <a:r>
              <a:rPr lang="sr-Latn-RS" dirty="0" smtClean="0"/>
              <a:t> + HCl → Ca(OH)Cl</a:t>
            </a:r>
            <a:r>
              <a:rPr lang="sr-Latn-RS" baseline="-25000" dirty="0" smtClean="0"/>
              <a:t> </a:t>
            </a:r>
            <a:r>
              <a:rPr lang="sr-Latn-RS" dirty="0" smtClean="0"/>
              <a:t>+ H</a:t>
            </a:r>
            <a:r>
              <a:rPr lang="sr-Latn-RS" baseline="-25000" dirty="0" smtClean="0"/>
              <a:t>2</a:t>
            </a:r>
            <a:r>
              <a:rPr lang="sr-Latn-RS" dirty="0" smtClean="0"/>
              <a:t>O</a:t>
            </a:r>
          </a:p>
          <a:p>
            <a:pPr>
              <a:buNone/>
            </a:pPr>
            <a:r>
              <a:rPr lang="sr-Latn-RS" dirty="0" smtClean="0"/>
              <a:t>   </a:t>
            </a:r>
            <a:r>
              <a:rPr lang="sr-Latn-RS" baseline="30000" dirty="0" smtClean="0"/>
              <a:t>                                    bazna so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Ca(OH)</a:t>
            </a:r>
            <a:r>
              <a:rPr lang="sr-Latn-RS" baseline="-25000" dirty="0" smtClean="0"/>
              <a:t>2</a:t>
            </a:r>
            <a:r>
              <a:rPr lang="sr-Latn-RS" dirty="0" smtClean="0"/>
              <a:t> +</a:t>
            </a:r>
            <a:r>
              <a:rPr lang="en-US" dirty="0" smtClean="0"/>
              <a:t> </a:t>
            </a:r>
            <a:r>
              <a:rPr lang="sr-Latn-RS" dirty="0" smtClean="0"/>
              <a:t>CO</a:t>
            </a:r>
            <a:r>
              <a:rPr lang="en-US" baseline="-25000" dirty="0" smtClean="0"/>
              <a:t>2</a:t>
            </a:r>
            <a:r>
              <a:rPr lang="sr-Latn-RS" dirty="0" smtClean="0"/>
              <a:t> → CaCO</a:t>
            </a:r>
            <a:r>
              <a:rPr lang="sr-Latn-RS" baseline="-25000" dirty="0" smtClean="0"/>
              <a:t>3↓</a:t>
            </a:r>
            <a:r>
              <a:rPr lang="sr-Latn-RS" dirty="0" smtClean="0"/>
              <a:t> +</a:t>
            </a:r>
            <a:r>
              <a:rPr lang="sr-Latn-RS" baseline="-25000" dirty="0" smtClean="0"/>
              <a:t> </a:t>
            </a:r>
            <a:r>
              <a:rPr lang="sr-Latn-RS" dirty="0" smtClean="0"/>
              <a:t>H</a:t>
            </a:r>
            <a:r>
              <a:rPr lang="sr-Latn-RS" baseline="-25000" dirty="0" smtClean="0"/>
              <a:t>2</a:t>
            </a:r>
            <a:r>
              <a:rPr lang="sr-Latn-RS" dirty="0" smtClean="0"/>
              <a:t>O</a:t>
            </a:r>
          </a:p>
          <a:p>
            <a:pPr>
              <a:buNone/>
            </a:pPr>
            <a:r>
              <a:rPr lang="sr-Latn-RS" dirty="0" smtClean="0"/>
              <a:t>Be(OH)</a:t>
            </a:r>
            <a:r>
              <a:rPr lang="sr-Latn-RS" baseline="-25000" dirty="0" smtClean="0"/>
              <a:t>2  </a:t>
            </a:r>
            <a:r>
              <a:rPr lang="sr-Latn-RS" dirty="0" smtClean="0"/>
              <a:t>+ 2HCl → BeCl</a:t>
            </a:r>
            <a:r>
              <a:rPr lang="sr-Latn-RS" baseline="-25000" dirty="0" smtClean="0"/>
              <a:t>2 </a:t>
            </a:r>
            <a:r>
              <a:rPr lang="sr-Latn-RS" dirty="0" smtClean="0"/>
              <a:t> + H</a:t>
            </a:r>
            <a:r>
              <a:rPr lang="sr-Latn-RS" baseline="-25000" dirty="0" smtClean="0"/>
              <a:t>2</a:t>
            </a:r>
            <a:r>
              <a:rPr lang="sr-Latn-RS" dirty="0" smtClean="0"/>
              <a:t>O</a:t>
            </a:r>
          </a:p>
          <a:p>
            <a:pPr>
              <a:buNone/>
            </a:pPr>
            <a:r>
              <a:rPr lang="en-US" dirty="0" smtClean="0"/>
              <a:t>Be</a:t>
            </a:r>
            <a:r>
              <a:rPr lang="sr-Latn-RS" dirty="0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NaOH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-&gt; Na</a:t>
            </a:r>
            <a:r>
              <a:rPr lang="en-US" baseline="-25000" dirty="0" smtClean="0"/>
              <a:t>2</a:t>
            </a:r>
            <a:r>
              <a:rPr lang="en-US" dirty="0" smtClean="0"/>
              <a:t>[Be(OH)</a:t>
            </a:r>
            <a:r>
              <a:rPr lang="en-US" baseline="-25000" dirty="0" smtClean="0"/>
              <a:t>4</a:t>
            </a:r>
            <a:r>
              <a:rPr lang="en-US" dirty="0" smtClean="0"/>
              <a:t>]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~PP604.WAV">
            <a:hlinkClick r:id="" action="ppaction://media"/>
          </p:cNvPr>
          <p:cNvPicPr>
            <a:picLocks noRot="1" noChangeAspect="1"/>
          </p:cNvPicPr>
          <p:nvPr>
            <a:wavAudioFile r:embed="rId1" name="~PP604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/>
          <a:lstStyle/>
          <a:p>
            <a:pPr>
              <a:buNone/>
            </a:pPr>
            <a:r>
              <a:rPr lang="sr-Latn-RS" dirty="0" smtClean="0"/>
              <a:t>SOLI ZEMNOALKALNIH METALA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</a:t>
            </a:r>
            <a:r>
              <a:rPr lang="sr-Latn-RS" dirty="0" smtClean="0"/>
              <a:t>loridi, nitrati, hidrogenkarbonati se dobro rastvaraju u vodi</a:t>
            </a:r>
          </a:p>
          <a:p>
            <a:pPr>
              <a:buNone/>
            </a:pPr>
            <a:r>
              <a:rPr lang="sr-Latn-RS" dirty="0" smtClean="0"/>
              <a:t>CaCl</a:t>
            </a:r>
            <a:r>
              <a:rPr lang="sr-Latn-RS" baseline="-25000" dirty="0" smtClean="0"/>
              <a:t>2</a:t>
            </a:r>
            <a:r>
              <a:rPr lang="sr-Latn-RS" dirty="0" smtClean="0"/>
              <a:t>-jako dehidrataciono sredstvo</a:t>
            </a:r>
          </a:p>
          <a:p>
            <a:pPr>
              <a:buNone/>
            </a:pPr>
            <a:r>
              <a:rPr lang="sr-Latn-RS" dirty="0" smtClean="0"/>
              <a:t>BaCl</a:t>
            </a:r>
            <a:r>
              <a:rPr lang="sr-Latn-RS" baseline="-25000" dirty="0" smtClean="0"/>
              <a:t>2</a:t>
            </a:r>
            <a:r>
              <a:rPr lang="sr-Latn-RS" dirty="0" smtClean="0"/>
              <a:t>-bengalska vatra</a:t>
            </a:r>
          </a:p>
          <a:p>
            <a:pPr>
              <a:buNone/>
            </a:pPr>
            <a:r>
              <a:rPr lang="sr-Latn-RS" dirty="0" smtClean="0"/>
              <a:t>SrCl</a:t>
            </a:r>
            <a:r>
              <a:rPr lang="sr-Latn-RS" baseline="-25000" dirty="0" smtClean="0"/>
              <a:t>2</a:t>
            </a:r>
            <a:r>
              <a:rPr lang="sr-Latn-RS" dirty="0" smtClean="0"/>
              <a:t>-dodaje pastama za zube za osetljive zube</a:t>
            </a:r>
          </a:p>
          <a:p>
            <a:pPr>
              <a:buNone/>
            </a:pPr>
            <a:r>
              <a:rPr lang="en-US" dirty="0" smtClean="0"/>
              <a:t>S</a:t>
            </a:r>
            <a:r>
              <a:rPr lang="sr-Latn-RS" dirty="0" smtClean="0"/>
              <a:t>oli stroncijuma za izradu vatrometa</a:t>
            </a:r>
          </a:p>
        </p:txBody>
      </p:sp>
      <p:pic>
        <p:nvPicPr>
          <p:cNvPr id="4" name="~PP314.WAV">
            <a:hlinkClick r:id="" action="ppaction://media"/>
          </p:cNvPr>
          <p:cNvPicPr>
            <a:picLocks noRot="1" noChangeAspect="1"/>
          </p:cNvPicPr>
          <p:nvPr>
            <a:wavAudioFile r:embed="rId1" name="~PP314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  <p:pic>
        <p:nvPicPr>
          <p:cNvPr id="5" name="Picture 4" descr="http://firelovers.cz/img/clanky/plamen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500438"/>
            <a:ext cx="4404050" cy="31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24sata.info/thumbnail.php?file=news/2009/may/pecina_orlovaca_631208096.jpg&amp;size=article_med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8072494" cy="6073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5840435"/>
          </a:xfrm>
        </p:spPr>
        <p:txBody>
          <a:bodyPr/>
          <a:lstStyle/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1797 - Volken  je otkrio Be </a:t>
            </a:r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1808 - Ca,Mg,Ba i Sr otkrio Dejvi</a:t>
            </a:r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1898 -  Pjer i Marija Kiri otkrivaju Ra</a:t>
            </a:r>
            <a:endParaRPr lang="en-US" dirty="0"/>
          </a:p>
        </p:txBody>
      </p:sp>
      <p:pic>
        <p:nvPicPr>
          <p:cNvPr id="4" name="Picture 2" descr="&amp;Dcy;&amp;acy;&amp;tcy;&amp;ocy;&amp;tcy;&amp;iecy;&amp;kcy;&amp;acy;:Sir Humphry Davy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858016" y="2571744"/>
            <a:ext cx="1946853" cy="1928826"/>
          </a:xfrm>
          <a:prstGeom prst="rect">
            <a:avLst/>
          </a:prstGeom>
          <a:noFill/>
        </p:spPr>
      </p:pic>
      <p:pic>
        <p:nvPicPr>
          <p:cNvPr id="2050" name="Picture 2" descr="Pjer i Marija Kir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49" y="4857760"/>
            <a:ext cx="2381265" cy="1785950"/>
          </a:xfrm>
          <a:prstGeom prst="rect">
            <a:avLst/>
          </a:prstGeom>
          <a:noFill/>
        </p:spPr>
      </p:pic>
      <p:pic>
        <p:nvPicPr>
          <p:cNvPr id="2052" name="Picture 4" descr="&amp;Dcy;&amp;acy;&amp;tcy;&amp;ocy;&amp;tcy;&amp;iecy;&amp;kcy;&amp;acy;:Louis Nicolas Vauqueli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142852"/>
            <a:ext cx="2071702" cy="2219681"/>
          </a:xfrm>
          <a:prstGeom prst="rect">
            <a:avLst/>
          </a:prstGeom>
          <a:noFill/>
        </p:spPr>
      </p:pic>
      <p:pic>
        <p:nvPicPr>
          <p:cNvPr id="7" name="~PP3923.WAV">
            <a:hlinkClick r:id="" action="ppaction://media"/>
          </p:cNvPr>
          <p:cNvPicPr>
            <a:picLocks noRot="1" noChangeAspect="1"/>
          </p:cNvPicPr>
          <p:nvPr>
            <a:wavAudioFile r:embed="rId1" name="~PP3923.WAV"/>
          </p:nvPr>
        </p:nvPicPr>
        <p:blipFill>
          <a:blip r:embed="rId6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929462"/>
          </a:xfrm>
        </p:spPr>
        <p:txBody>
          <a:bodyPr/>
          <a:lstStyle/>
          <a:p>
            <a:pPr>
              <a:buNone/>
            </a:pPr>
            <a:r>
              <a:rPr lang="sr-Latn-RS" dirty="0" smtClean="0"/>
              <a:t>Beril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Akvamarin- Be</a:t>
            </a:r>
            <a:r>
              <a:rPr lang="sr-Latn-RS" baseline="-25000" dirty="0" smtClean="0"/>
              <a:t>3</a:t>
            </a:r>
            <a:r>
              <a:rPr lang="sr-Latn-RS" dirty="0" smtClean="0"/>
              <a:t>Al</a:t>
            </a:r>
            <a:r>
              <a:rPr lang="sr-Latn-RS" baseline="-25000" dirty="0" smtClean="0"/>
              <a:t>2</a:t>
            </a:r>
            <a:r>
              <a:rPr lang="sr-Latn-RS" dirty="0" smtClean="0"/>
              <a:t>Si</a:t>
            </a:r>
            <a:r>
              <a:rPr lang="sr-Latn-RS" baseline="-25000" dirty="0" smtClean="0"/>
              <a:t>6</a:t>
            </a:r>
            <a:r>
              <a:rPr lang="sr-Latn-RS" dirty="0" smtClean="0"/>
              <a:t>O</a:t>
            </a:r>
            <a:r>
              <a:rPr lang="sr-Latn-RS" baseline="-25000" dirty="0" smtClean="0"/>
              <a:t>18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</a:t>
            </a:r>
          </a:p>
          <a:p>
            <a:pPr>
              <a:buNone/>
            </a:pPr>
            <a:r>
              <a:rPr lang="sr-Latn-RS" dirty="0" smtClean="0"/>
              <a:t>                      Apatit-Ca</a:t>
            </a:r>
            <a:r>
              <a:rPr lang="sr-Latn-RS" baseline="-25000" dirty="0" smtClean="0"/>
              <a:t>5</a:t>
            </a:r>
            <a:r>
              <a:rPr lang="sr-Latn-RS" dirty="0" smtClean="0"/>
              <a:t>(PO</a:t>
            </a:r>
            <a:r>
              <a:rPr lang="sr-Latn-RS" baseline="-25000" dirty="0" smtClean="0"/>
              <a:t>4</a:t>
            </a:r>
            <a:r>
              <a:rPr lang="sr-Latn-RS" dirty="0" smtClean="0"/>
              <a:t>)</a:t>
            </a:r>
            <a:r>
              <a:rPr lang="sr-Latn-RS" baseline="-25000" dirty="0" smtClean="0"/>
              <a:t>3</a:t>
            </a:r>
            <a:r>
              <a:rPr lang="sr-Latn-RS" dirty="0" smtClean="0"/>
              <a:t>(F,Cl)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Gips-CaSO</a:t>
            </a:r>
            <a:r>
              <a:rPr lang="sr-Latn-RS" baseline="-25000" dirty="0" smtClean="0"/>
              <a:t>4</a:t>
            </a:r>
            <a:r>
              <a:rPr lang="sr-Latn-RS" dirty="0" smtClean="0"/>
              <a:t>*2H</a:t>
            </a:r>
            <a:r>
              <a:rPr lang="sr-Latn-RS" baseline="-25000" dirty="0" smtClean="0"/>
              <a:t>2</a:t>
            </a:r>
            <a:r>
              <a:rPr lang="sr-Latn-RS" dirty="0" smtClean="0"/>
              <a:t>O</a:t>
            </a:r>
            <a:endParaRPr lang="sr-Latn-RS" dirty="0"/>
          </a:p>
          <a:p>
            <a:pPr>
              <a:buNone/>
            </a:pPr>
            <a:endParaRPr lang="sr-Latn-RS" dirty="0"/>
          </a:p>
        </p:txBody>
      </p:sp>
      <p:pic>
        <p:nvPicPr>
          <p:cNvPr id="4" name="Picture 3" descr="Обрађени аквамарин">
            <a:hlinkClick r:id="rId3" tooltip="&quot;Обрађени аквамарин&quot;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428868"/>
            <a:ext cx="20466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upload.wikimedia.org/wikipedia/commons/thumb/f/f3/Beryl09.jpg/250px-Beryl09.jpg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785794"/>
            <a:ext cx="2382520" cy="189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patite Canada.jpg">
            <a:hlinkClick r:id="rId7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3214686"/>
            <a:ext cx="2382520" cy="3024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Roses des Sables Tunisie.jpg">
            <a:hlinkClick r:id="rId9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14480" y="5187315"/>
            <a:ext cx="2382520" cy="167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http://upload.wikimedia.org/wikipedia/commons/thumb/e/e5/GipsitaEZ.jpg/200px-GipsitaEZ.jpg">
            <a:hlinkClick r:id="rId11"/>
          </p:cNvPr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357686" y="4714884"/>
            <a:ext cx="1908175" cy="1837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BerylUSGOV.jpg">
            <a:hlinkClick r:id="rId13"/>
          </p:cNvPr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14414" y="285728"/>
            <a:ext cx="254666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://upload.wikimedia.org/wikipedia/commons/thumb/5/52/Beryl.jpg/250px-Beryl.jpg">
            <a:hlinkClick r:id="rId15"/>
          </p:cNvPr>
          <p:cNvPicPr/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000496" y="214290"/>
            <a:ext cx="2382520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~PP2618.WAV">
            <a:hlinkClick r:id="" action="ppaction://media"/>
          </p:cNvPr>
          <p:cNvPicPr>
            <a:picLocks noRot="1" noChangeAspect="1"/>
          </p:cNvPicPr>
          <p:nvPr>
            <a:wavAudioFile r:embed="rId1" name="~PP2618.WAV"/>
          </p:nvPr>
        </p:nvPicPr>
        <p:blipFill>
          <a:blip r:embed="rId17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Kalcit – CaCO</a:t>
            </a:r>
            <a:r>
              <a:rPr lang="sr-Latn-RS" baseline="-25000" dirty="0" smtClean="0"/>
              <a:t>3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Aragonit- CaCO</a:t>
            </a:r>
            <a:r>
              <a:rPr lang="sr-Latn-RS" baseline="-25000" dirty="0" smtClean="0"/>
              <a:t>3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Magnezit- MgCO</a:t>
            </a:r>
            <a:r>
              <a:rPr lang="sr-Latn-RS" baseline="-25000" dirty="0" smtClean="0"/>
              <a:t>3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/>
          </a:p>
          <a:p>
            <a:pPr>
              <a:buNone/>
            </a:pPr>
            <a:r>
              <a:rPr lang="sr-Latn-RS" dirty="0" smtClean="0"/>
              <a:t>                                           Azbest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</p:txBody>
      </p:sp>
      <p:pic>
        <p:nvPicPr>
          <p:cNvPr id="5" name="Picture 4" descr="http://upload.wikimedia.org/wikipedia/commons/thumb/7/7e/Dolomite09.jpg/250px-Dolomite09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2000240"/>
            <a:ext cx="2382520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Азбест (бело) са мусковитом.">
            <a:hlinkClick r:id="rId5" tooltip="&quot;Азбест (бело) са мусковитом.&quot;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26" y="4143380"/>
            <a:ext cx="2260914" cy="254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alcit 1.jpg">
            <a:hlinkClick r:id="rId7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857232"/>
            <a:ext cx="2760980" cy="2356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ragonite 2 Enguidanos.jpg">
            <a:hlinkClick r:id="rId9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429388" y="142852"/>
            <a:ext cx="2546666" cy="248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http://upload.wikimedia.org/wikipedia/commons/thumb/d/d0/Magnesite.jpg/220px-Magnesite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28596" y="4429132"/>
            <a:ext cx="2095500" cy="1781176"/>
          </a:xfrm>
          <a:prstGeom prst="rect">
            <a:avLst/>
          </a:prstGeom>
          <a:noFill/>
        </p:spPr>
      </p:pic>
      <p:pic>
        <p:nvPicPr>
          <p:cNvPr id="10" name="~PP550.WAV">
            <a:hlinkClick r:id="" action="ppaction://media"/>
          </p:cNvPr>
          <p:cNvPicPr>
            <a:picLocks noRot="1" noChangeAspect="1"/>
          </p:cNvPicPr>
          <p:nvPr>
            <a:wavAudioFile r:embed="rId1" name="~PP550.WAV"/>
          </p:nvPr>
        </p:nvPicPr>
        <p:blipFill>
          <a:blip r:embed="rId12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0"/>
            <a:ext cx="8858312" cy="7072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Barit-BaCO</a:t>
            </a:r>
            <a:r>
              <a:rPr lang="sr-Latn-RS" baseline="-25000" dirty="0" smtClean="0"/>
              <a:t>3</a:t>
            </a:r>
            <a:r>
              <a:rPr lang="sr-Latn-RS" dirty="0" smtClean="0"/>
              <a:t>                                     Celestin-SrSO</a:t>
            </a:r>
            <a:r>
              <a:rPr lang="sr-Latn-RS" baseline="-25000" dirty="0" smtClean="0"/>
              <a:t>4</a:t>
            </a:r>
            <a:endParaRPr lang="sr-Latn-RS" baseline="-25000" dirty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               </a:t>
            </a:r>
          </a:p>
          <a:p>
            <a:pPr>
              <a:buNone/>
            </a:pPr>
            <a:r>
              <a:rPr lang="sr-Latn-RS" dirty="0" smtClean="0"/>
              <a:t>                               </a:t>
            </a:r>
          </a:p>
          <a:p>
            <a:pPr>
              <a:buNone/>
            </a:pPr>
            <a:r>
              <a:rPr lang="sr-Latn-RS" dirty="0" smtClean="0"/>
              <a:t>                         Stroncijum titanat-SrTO</a:t>
            </a:r>
            <a:r>
              <a:rPr lang="sr-Latn-RS" baseline="-25000" dirty="0" smtClean="0"/>
              <a:t>3</a:t>
            </a:r>
            <a:endParaRPr lang="sr-Latn-RS" dirty="0" smtClean="0"/>
          </a:p>
          <a:p>
            <a:pPr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          </a:t>
            </a:r>
          </a:p>
          <a:p>
            <a:pPr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            Fluorit - CaF</a:t>
            </a:r>
            <a:r>
              <a:rPr lang="sr-Latn-RS" baseline="-25000" dirty="0" smtClean="0"/>
              <a:t>2</a:t>
            </a:r>
          </a:p>
          <a:p>
            <a:pPr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</a:t>
            </a:r>
          </a:p>
          <a:p>
            <a:endParaRPr lang="sr-Latn-RS" dirty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              Smaragd - Be</a:t>
            </a:r>
            <a:r>
              <a:rPr lang="sr-Latn-RS" baseline="-25000" dirty="0" smtClean="0"/>
              <a:t>3</a:t>
            </a:r>
            <a:r>
              <a:rPr lang="sr-Latn-RS" dirty="0" smtClean="0"/>
              <a:t>Al</a:t>
            </a:r>
            <a:r>
              <a:rPr lang="sr-Latn-RS" baseline="-25000" dirty="0" smtClean="0"/>
              <a:t>2</a:t>
            </a:r>
            <a:r>
              <a:rPr lang="sr-Latn-RS" dirty="0" smtClean="0"/>
              <a:t>Si</a:t>
            </a:r>
            <a:r>
              <a:rPr lang="sr-Latn-RS" baseline="-25000" dirty="0" smtClean="0"/>
              <a:t>6</a:t>
            </a:r>
            <a:r>
              <a:rPr lang="sr-Latn-RS" dirty="0" smtClean="0"/>
              <a:t>O</a:t>
            </a:r>
            <a:r>
              <a:rPr lang="sr-Latn-RS" baseline="-25000" dirty="0" smtClean="0"/>
              <a:t>18</a:t>
            </a:r>
            <a:endParaRPr lang="en-US" dirty="0"/>
          </a:p>
        </p:txBody>
      </p:sp>
      <p:pic>
        <p:nvPicPr>
          <p:cNvPr id="4" name="Picture 3" descr="Barite HMNH1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642918"/>
            <a:ext cx="290385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upload.wikimedia.org/wikipedia/commons/thumb/a/a1/Tausonite.jpg/244px-Tausonite.jpg">
            <a:hlinkClick r:id="rId6" tooltip="&quot;Sample of strontium titanite as tausonite&quot;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1071546"/>
            <a:ext cx="2428892" cy="181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elestine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714356"/>
            <a:ext cx="257176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upload.wikimedia.org/wikipedia/commons/thumb/0/00/Gachala_Emerald.jpg/250px-Gachala_Emerald.jpg">
            <a:hlinkClick r:id="rId9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7158" y="3357562"/>
            <a:ext cx="235745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Fluorite-Orthoclase-tmu36a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29388" y="4686299"/>
            <a:ext cx="2381250" cy="2171701"/>
          </a:xfrm>
          <a:prstGeom prst="rect">
            <a:avLst/>
          </a:prstGeom>
          <a:noFill/>
        </p:spPr>
      </p:pic>
      <p:pic>
        <p:nvPicPr>
          <p:cNvPr id="9" name="~PP3631.WAV">
            <a:hlinkClick r:id="" action="ppaction://media"/>
          </p:cNvPr>
          <p:cNvPicPr>
            <a:picLocks noRot="1" noChangeAspect="1"/>
          </p:cNvPicPr>
          <p:nvPr>
            <a:wavAudioFile r:embed="rId2" name="~PP3631.WAV"/>
          </p:nvPr>
        </p:nvPicPr>
        <p:blipFill>
          <a:blip r:embed="rId12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  <p:pic>
        <p:nvPicPr>
          <p:cNvPr id="23554" name="Picture 2" descr="fluorite crystal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286512" y="4714884"/>
            <a:ext cx="2619893" cy="200026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4000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Dobijanje: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dirty="0" smtClean="0"/>
              <a:t>E</a:t>
            </a:r>
            <a:r>
              <a:rPr lang="sr-Latn-RS" dirty="0" smtClean="0"/>
              <a:t>lektrolizom rastopa hlorida zemnoalkalnih metala</a:t>
            </a:r>
          </a:p>
          <a:p>
            <a:pPr>
              <a:buNone/>
            </a:pPr>
            <a:r>
              <a:rPr lang="sr-Latn-RS" dirty="0" smtClean="0"/>
              <a:t>   </a:t>
            </a:r>
          </a:p>
          <a:p>
            <a:pPr>
              <a:buNone/>
            </a:pPr>
            <a:r>
              <a:rPr lang="sr-Latn-RS" dirty="0" smtClean="0"/>
              <a:t>   K(-) : </a:t>
            </a:r>
            <a:r>
              <a:rPr lang="en-US" dirty="0" smtClean="0"/>
              <a:t>Sr</a:t>
            </a:r>
            <a:r>
              <a:rPr lang="en-US" baseline="30000" dirty="0" smtClean="0"/>
              <a:t>2+</a:t>
            </a:r>
            <a:r>
              <a:rPr lang="en-US" dirty="0" smtClean="0"/>
              <a:t> + 2 e</a:t>
            </a:r>
            <a:r>
              <a:rPr lang="en-US" baseline="30000" dirty="0" smtClean="0"/>
              <a:t>-</a:t>
            </a:r>
            <a:r>
              <a:rPr lang="en-US" dirty="0" smtClean="0"/>
              <a:t> → </a:t>
            </a:r>
            <a:r>
              <a:rPr lang="en-US" dirty="0" err="1" smtClean="0"/>
              <a:t>Sr</a:t>
            </a:r>
            <a:r>
              <a:rPr lang="sr-Latn-RS" baseline="-25000" dirty="0" smtClean="0"/>
              <a:t>(s)</a:t>
            </a:r>
          </a:p>
          <a:p>
            <a:pPr>
              <a:buNone/>
            </a:pPr>
            <a:r>
              <a:rPr lang="sr-Latn-RS" dirty="0" smtClean="0"/>
              <a:t>   A(+): </a:t>
            </a:r>
            <a:r>
              <a:rPr lang="en-US" dirty="0" smtClean="0"/>
              <a:t>2 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 → Cl</a:t>
            </a:r>
            <a:r>
              <a:rPr lang="en-US" baseline="-25000" dirty="0" smtClean="0"/>
              <a:t>2 (</a:t>
            </a:r>
            <a:r>
              <a:rPr lang="sr-Latn-RS" baseline="-25000" dirty="0" smtClean="0"/>
              <a:t>g</a:t>
            </a:r>
            <a:r>
              <a:rPr lang="en-US" baseline="-25000" dirty="0" smtClean="0"/>
              <a:t>)</a:t>
            </a:r>
            <a:r>
              <a:rPr lang="en-US" dirty="0" smtClean="0"/>
              <a:t> + 2 e</a:t>
            </a:r>
            <a:r>
              <a:rPr lang="en-US" baseline="30000" dirty="0" smtClean="0"/>
              <a:t>-</a:t>
            </a:r>
            <a:endParaRPr lang="sr-Latn-RS" baseline="30000" dirty="0" smtClean="0"/>
          </a:p>
          <a:p>
            <a:pPr>
              <a:buNone/>
            </a:pPr>
            <a:r>
              <a:rPr lang="sr-Latn-RS" baseline="30000" dirty="0" smtClean="0"/>
              <a:t>    </a:t>
            </a:r>
          </a:p>
          <a:p>
            <a:pPr>
              <a:buNone/>
            </a:pPr>
            <a:r>
              <a:rPr lang="sr-Latn-RS" baseline="30000" dirty="0" smtClean="0"/>
              <a:t>    </a:t>
            </a:r>
            <a:r>
              <a:rPr lang="sr-Latn-RS" dirty="0" smtClean="0"/>
              <a:t>SrCl</a:t>
            </a:r>
            <a:r>
              <a:rPr lang="sr-Latn-RS" baseline="-25000" dirty="0" smtClean="0"/>
              <a:t>2(s)</a:t>
            </a:r>
            <a:r>
              <a:rPr lang="sr-Latn-RS" dirty="0" smtClean="0"/>
              <a:t> </a:t>
            </a:r>
            <a:r>
              <a:rPr lang="en-US" dirty="0" smtClean="0"/>
              <a:t>→</a:t>
            </a:r>
            <a:r>
              <a:rPr lang="sr-Latn-RS" dirty="0" smtClean="0"/>
              <a:t> Sr</a:t>
            </a:r>
            <a:r>
              <a:rPr lang="sr-Latn-RS" baseline="-25000" dirty="0" smtClean="0"/>
              <a:t> (s)</a:t>
            </a:r>
            <a:r>
              <a:rPr lang="sr-Latn-RS" dirty="0" smtClean="0"/>
              <a:t> +Cl</a:t>
            </a:r>
            <a:r>
              <a:rPr lang="en-US" baseline="-25000" dirty="0" smtClean="0"/>
              <a:t>2 (</a:t>
            </a:r>
            <a:r>
              <a:rPr lang="sr-Latn-RS" baseline="-25000" dirty="0" smtClean="0"/>
              <a:t>g</a:t>
            </a:r>
            <a:r>
              <a:rPr lang="en-US" baseline="-25000" dirty="0" smtClean="0"/>
              <a:t>)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5" name="~PP518.WAV">
            <a:hlinkClick r:id="" action="ppaction://media"/>
          </p:cNvPr>
          <p:cNvPicPr>
            <a:picLocks noRot="1" noChangeAspect="1"/>
          </p:cNvPicPr>
          <p:nvPr>
            <a:wavAudioFile r:embed="rId1" name="~PP518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001156" cy="6858000"/>
          </a:xfrm>
        </p:spPr>
        <p:txBody>
          <a:bodyPr/>
          <a:lstStyle/>
          <a:p>
            <a:pPr algn="ctr">
              <a:buNone/>
            </a:pPr>
            <a:r>
              <a:rPr lang="sr-Latn-RS" dirty="0" smtClean="0"/>
              <a:t>FIZIČKE OSOBINE ZEMNOALKALNIH METALA</a:t>
            </a:r>
          </a:p>
          <a:p>
            <a:endParaRPr lang="sr-Latn-RS" dirty="0" smtClean="0"/>
          </a:p>
          <a:p>
            <a:r>
              <a:rPr lang="en-US" dirty="0" smtClean="0"/>
              <a:t>Č</a:t>
            </a:r>
            <a:r>
              <a:rPr lang="sr-Latn-RS" dirty="0" smtClean="0"/>
              <a:t>vrste supstance,metalna kristalna rešetka (2e</a:t>
            </a:r>
            <a:r>
              <a:rPr lang="sr-Latn-RS" baseline="30000" dirty="0" smtClean="0"/>
              <a:t>-</a:t>
            </a:r>
            <a:r>
              <a:rPr lang="sr-Latn-RS" dirty="0" smtClean="0"/>
              <a:t>), tvrđi u odnosu na alkalne metale,dobri provodnici toplote i elektriciteta</a:t>
            </a:r>
          </a:p>
          <a:p>
            <a:endParaRPr lang="sr-Latn-RS" dirty="0" smtClean="0"/>
          </a:p>
          <a:p>
            <a:r>
              <a:rPr lang="en-US" dirty="0" smtClean="0"/>
              <a:t>A</a:t>
            </a:r>
            <a:r>
              <a:rPr lang="sr-Latn-RS" dirty="0" smtClean="0"/>
              <a:t>tomski poluprečnik ovih elemeneta je manji od poluprečnika alkalnih metala - veći broj protona u jezgru(manja zapremina)</a:t>
            </a:r>
          </a:p>
          <a:p>
            <a:endParaRPr lang="sr-Latn-RS" dirty="0" smtClean="0"/>
          </a:p>
          <a:p>
            <a:r>
              <a:rPr lang="en-US" dirty="0" smtClean="0"/>
              <a:t>Z</a:t>
            </a:r>
            <a:r>
              <a:rPr lang="sr-Latn-RS" dirty="0" smtClean="0"/>
              <a:t>bog stabilnije elektronske konfiguracije u odnosu na alkalne metale mogu se naći u slobodnom </a:t>
            </a:r>
            <a:r>
              <a:rPr lang="sr-Latn-RS" dirty="0" smtClean="0"/>
              <a:t>stanju (Mg)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Imaju više T.T. i T.K. od alkalnih metala </a:t>
            </a:r>
            <a:endParaRPr lang="en-US" dirty="0"/>
          </a:p>
        </p:txBody>
      </p:sp>
      <p:pic>
        <p:nvPicPr>
          <p:cNvPr id="5" name="~PP1617.WAV">
            <a:hlinkClick r:id="" action="ppaction://media"/>
          </p:cNvPr>
          <p:cNvPicPr>
            <a:picLocks noRot="1" noChangeAspect="1"/>
          </p:cNvPicPr>
          <p:nvPr>
            <a:wavAudioFile r:embed="rId1" name="~PP1617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142852"/>
            <a:ext cx="9001156" cy="6215106"/>
          </a:xfrm>
        </p:spPr>
        <p:txBody>
          <a:bodyPr/>
          <a:lstStyle/>
          <a:p>
            <a:pPr algn="ctr">
              <a:buNone/>
            </a:pPr>
            <a:r>
              <a:rPr lang="sr-Latn-RS" dirty="0" smtClean="0"/>
              <a:t>HEMIJSKE OSOBINE METALA DRUGE GRUPE</a:t>
            </a:r>
          </a:p>
          <a:p>
            <a:endParaRPr lang="sr-Latn-RS" dirty="0" smtClean="0"/>
          </a:p>
          <a:p>
            <a:r>
              <a:rPr lang="en-US" dirty="0" smtClean="0"/>
              <a:t>I</a:t>
            </a:r>
            <a:r>
              <a:rPr lang="sr-Latn-RS" dirty="0" smtClean="0"/>
              <a:t>maju male elektronegativnosti tako da nemaju mogućnost vezivanja elektrona i građenja jedinjenja sa negativnim oks. brojem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a nemetalima grade jonska jedinjenja osim Be koji zbog malog poluprečnika i veće elektronegativnosti gradi kovalentne veze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a povećanjem poluprečnika raste elektronegativnost u grupi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maju izražene redukcione osobine </a:t>
            </a:r>
          </a:p>
          <a:p>
            <a:r>
              <a:rPr lang="sr-Latn-RS" dirty="0" smtClean="0"/>
              <a:t>Ca,Ba i Sr se zbog velike reaktivnosti čuvaju </a:t>
            </a:r>
            <a:r>
              <a:rPr lang="sr-Latn-RS" dirty="0" smtClean="0"/>
              <a:t>u</a:t>
            </a:r>
            <a:r>
              <a:rPr lang="sr-Latn-RS" dirty="0" smtClean="0"/>
              <a:t> petroleumu</a:t>
            </a:r>
            <a:endParaRPr lang="en-US" dirty="0"/>
          </a:p>
        </p:txBody>
      </p:sp>
      <p:pic>
        <p:nvPicPr>
          <p:cNvPr id="5" name="~PP333.WAV">
            <a:hlinkClick r:id="" action="ppaction://media"/>
          </p:cNvPr>
          <p:cNvPicPr>
            <a:picLocks noRot="1" noChangeAspect="1"/>
          </p:cNvPicPr>
          <p:nvPr>
            <a:wavAudioFile r:embed="rId1" name="~PP333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844" y="571480"/>
            <a:ext cx="9001156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Z</a:t>
            </a:r>
            <a:r>
              <a:rPr lang="sr-Latn-RS" b="1" dirty="0" smtClean="0"/>
              <a:t>emnoalkalni metali grade:</a:t>
            </a:r>
          </a:p>
          <a:p>
            <a:pPr>
              <a:buNone/>
            </a:pPr>
            <a:r>
              <a:rPr lang="sr-Latn-RS" dirty="0" smtClean="0"/>
              <a:t>   okside,nitride, halogenide, sulfate,karbonate, hidrokside,fosfate, nitrate, ...</a:t>
            </a:r>
          </a:p>
          <a:p>
            <a:pPr>
              <a:buNone/>
            </a:pPr>
            <a:r>
              <a:rPr lang="en-US" dirty="0" smtClean="0"/>
              <a:t>Mg + </a:t>
            </a:r>
            <a:r>
              <a:rPr lang="sr-Latn-R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-&gt; Mg</a:t>
            </a:r>
            <a:r>
              <a:rPr lang="sr-Latn-RS" dirty="0" smtClean="0"/>
              <a:t>H</a:t>
            </a:r>
            <a:r>
              <a:rPr lang="en-US" baseline="-25000" dirty="0" smtClean="0"/>
              <a:t>2</a:t>
            </a:r>
            <a:r>
              <a:rPr lang="sr-Latn-RS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3Ca + N</a:t>
            </a:r>
            <a:r>
              <a:rPr lang="en-US" baseline="-25000" dirty="0" smtClean="0"/>
              <a:t>2</a:t>
            </a:r>
            <a:r>
              <a:rPr lang="en-US" dirty="0" smtClean="0"/>
              <a:t> -&gt; Ca</a:t>
            </a:r>
            <a:r>
              <a:rPr lang="en-US" baseline="-25000" dirty="0" smtClean="0"/>
              <a:t>3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sr-Latn-RS" baseline="-25000" dirty="0" smtClean="0"/>
              <a:t>  KALCIJUM NITRID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Mg + </a:t>
            </a:r>
            <a:r>
              <a:rPr lang="sr-Latn-R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-&gt; Mg</a:t>
            </a:r>
            <a:r>
              <a:rPr lang="sr-Latn-RS" dirty="0" smtClean="0"/>
              <a:t>O 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Ba</a:t>
            </a:r>
            <a:r>
              <a:rPr lang="en-US" dirty="0" smtClean="0"/>
              <a:t> + O</a:t>
            </a:r>
            <a:r>
              <a:rPr lang="en-US" baseline="-25000" dirty="0" smtClean="0"/>
              <a:t>2</a:t>
            </a:r>
            <a:r>
              <a:rPr lang="en-US" dirty="0" smtClean="0"/>
              <a:t> -&gt; BaO</a:t>
            </a:r>
            <a:r>
              <a:rPr lang="en-US" baseline="-25000" dirty="0" smtClean="0"/>
              <a:t>2</a:t>
            </a:r>
            <a:r>
              <a:rPr lang="sr-Latn-RS" baseline="-25000" dirty="0" smtClean="0"/>
              <a:t>   BARIJUM PEROKSID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Ca + 2H</a:t>
            </a:r>
            <a:r>
              <a:rPr lang="en-US" baseline="-25000" dirty="0" smtClean="0"/>
              <a:t>2</a:t>
            </a:r>
            <a:r>
              <a:rPr lang="en-US" dirty="0" smtClean="0"/>
              <a:t>O -&gt; Ca(OH)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Mg + 2HCl →MgCl</a:t>
            </a:r>
            <a:r>
              <a:rPr lang="sr-Latn-RS" baseline="-25000" dirty="0" smtClean="0"/>
              <a:t>2</a:t>
            </a:r>
            <a:r>
              <a:rPr lang="sr-Latn-RS" dirty="0" smtClean="0"/>
              <a:t> + H</a:t>
            </a:r>
            <a:r>
              <a:rPr lang="sr-Latn-RS" baseline="-25000" dirty="0" smtClean="0"/>
              <a:t>2</a:t>
            </a:r>
          </a:p>
          <a:p>
            <a:pPr>
              <a:buNone/>
            </a:pPr>
            <a:r>
              <a:rPr lang="en-US" dirty="0" smtClean="0"/>
              <a:t>Be + 2NaOH + </a:t>
            </a:r>
            <a:r>
              <a:rPr lang="sr-Latn-RS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-&gt; Na</a:t>
            </a:r>
            <a:r>
              <a:rPr lang="en-US" baseline="-25000" dirty="0" smtClean="0"/>
              <a:t>2</a:t>
            </a:r>
            <a:r>
              <a:rPr lang="en-US" dirty="0" smtClean="0"/>
              <a:t>[Be(OH)</a:t>
            </a:r>
            <a:r>
              <a:rPr lang="en-US" baseline="-25000" dirty="0" smtClean="0"/>
              <a:t>4</a:t>
            </a:r>
            <a:r>
              <a:rPr lang="en-US" dirty="0" smtClean="0"/>
              <a:t>] + 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~PP940.WAV">
            <a:hlinkClick r:id="" action="ppaction://media"/>
          </p:cNvPr>
          <p:cNvPicPr>
            <a:picLocks noRot="1" noChangeAspect="1"/>
          </p:cNvPicPr>
          <p:nvPr>
            <a:wavAudioFile r:embed="rId1" name="~PP940.WAV"/>
          </p:nvPr>
        </p:nvPicPr>
        <p:blipFill>
          <a:blip r:embed="rId3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976</TotalTime>
  <Words>607</Words>
  <Application>Microsoft Office PowerPoint</Application>
  <PresentationFormat>On-screen Show (4:3)</PresentationFormat>
  <Paragraphs>139</Paragraphs>
  <Slides>15</Slides>
  <Notes>0</Notes>
  <HiddenSlides>0</HiddenSlides>
  <MMClips>14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ZEMNOALKALNI METALI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Jedinjenja metala II grupe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ZEMNOALKALNI METALI</dc:title>
  <dc:creator>Milica</dc:creator>
  <cp:lastModifiedBy>Milica</cp:lastModifiedBy>
  <cp:revision>86</cp:revision>
  <dcterms:created xsi:type="dcterms:W3CDTF">2012-10-08T15:28:05Z</dcterms:created>
  <dcterms:modified xsi:type="dcterms:W3CDTF">2012-10-16T08:41:06Z</dcterms:modified>
</cp:coreProperties>
</file>